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65" r:id="rId3"/>
    <p:sldId id="10193" r:id="rId4"/>
    <p:sldId id="10194" r:id="rId5"/>
    <p:sldId id="10237" r:id="rId6"/>
    <p:sldId id="10236" r:id="rId7"/>
    <p:sldId id="10238" r:id="rId8"/>
    <p:sldId id="10198" r:id="rId9"/>
    <p:sldId id="1925" r:id="rId10"/>
    <p:sldId id="10244" r:id="rId11"/>
    <p:sldId id="10229" r:id="rId12"/>
    <p:sldId id="10230" r:id="rId13"/>
    <p:sldId id="10231" r:id="rId14"/>
    <p:sldId id="10235" r:id="rId15"/>
    <p:sldId id="10232" r:id="rId16"/>
    <p:sldId id="10213" r:id="rId17"/>
    <p:sldId id="271" r:id="rId18"/>
    <p:sldId id="10239" r:id="rId19"/>
    <p:sldId id="1945" r:id="rId20"/>
    <p:sldId id="10200" r:id="rId21"/>
    <p:sldId id="10240" r:id="rId22"/>
    <p:sldId id="10214" r:id="rId23"/>
    <p:sldId id="10215" r:id="rId24"/>
    <p:sldId id="10242" r:id="rId25"/>
    <p:sldId id="10241" r:id="rId26"/>
    <p:sldId id="10196" r:id="rId27"/>
    <p:sldId id="10202" r:id="rId28"/>
    <p:sldId id="1921" r:id="rId29"/>
    <p:sldId id="10203" r:id="rId30"/>
    <p:sldId id="10210" r:id="rId31"/>
    <p:sldId id="10212" r:id="rId32"/>
    <p:sldId id="10208" r:id="rId33"/>
    <p:sldId id="10209" r:id="rId34"/>
  </p:sldIdLst>
  <p:sldSz cx="12188825" cy="6858000"/>
  <p:notesSz cx="7315200" cy="96012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BB2"/>
    <a:srgbClr val="694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1" autoAdjust="0"/>
    <p:restoredTop sz="83600" autoAdjust="0"/>
  </p:normalViewPr>
  <p:slideViewPr>
    <p:cSldViewPr showGuides="1">
      <p:cViewPr varScale="1">
        <p:scale>
          <a:sx n="113" d="100"/>
          <a:sy n="113" d="100"/>
        </p:scale>
        <p:origin x="616" y="1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8/12/19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8/12/19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55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5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3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Go-Live is supported by Microsoft in production.  Be brave, but remember that there are possible breaking changes in Preview 8 &amp; 9 from EF and Blazor.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8/12/19 4:12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3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3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08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9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0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8/12/19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1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2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8/12/19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8/12/19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8/12/19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ebassembly.org/docs/high-level-goal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-core/3.0" TargetMode="External"/><Relationship Id="rId2" Type="http://schemas.openxmlformats.org/officeDocument/2006/relationships/hyperlink" Target="https://visualstudio.microsoft.com/vs/preview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microsoft.com/en-us/aspnet/core/blazor/get-started?view=aspnetcore-3.0&amp;tabs=visual-studio" TargetMode="External"/><Relationship Id="rId4" Type="http://schemas.openxmlformats.org/officeDocument/2006/relationships/hyperlink" Target="https://marketplace.visualstudio.com/items?itemName=aspnet.blaz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bit.ly/2HOvxS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LReCkX" TargetMode="External"/><Relationship Id="rId13" Type="http://schemas.openxmlformats.org/officeDocument/2006/relationships/image" Target="../media/image13.tiff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grpc.io/" TargetMode="External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bit.ly/2K9opyd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XVrZa2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12" Type="http://schemas.openxmlformats.org/officeDocument/2006/relationships/hyperlink" Target="https://bit.ly/2XKK0so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11" Type="http://schemas.openxmlformats.org/officeDocument/2006/relationships/hyperlink" Target="https://bit.ly/2SgaDQc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hyperlink" Target="https://bit.ly/2E9rcqZ" TargetMode="External"/><Relationship Id="rId4" Type="http://schemas.openxmlformats.org/officeDocument/2006/relationships/hyperlink" Target="https://aka.ms/netcore3releasenotes" TargetMode="External"/><Relationship Id="rId9" Type="http://schemas.openxmlformats.org/officeDocument/2006/relationships/hyperlink" Target="https://bit.ly/2JGkIC1" TargetMode="External"/><Relationship Id="rId1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Relationship Id="rId9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MUiz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Developing Full Stack Solutions with C# and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ASP.NET Core 3.0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Scott Dockendorf</a:t>
            </a:r>
          </a:p>
          <a:p>
            <a:r>
              <a:rPr lang="it-IT" dirty="0"/>
              <a:t>Chief Technology Officer, Remote Operations</a:t>
            </a:r>
          </a:p>
          <a:p>
            <a:endParaRPr lang="it-IT" dirty="0"/>
          </a:p>
          <a:p>
            <a:r>
              <a:rPr lang="it-IT" dirty="0">
                <a:solidFill>
                  <a:schemeClr val="tx1"/>
                </a:solidFill>
              </a:rPr>
              <a:t>AUGUST 12, 2019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err="1">
                <a:solidFill>
                  <a:schemeClr val="tx1"/>
                </a:solidFill>
              </a:rPr>
              <a:t>Austin.net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Users</a:t>
            </a:r>
            <a:r>
              <a:rPr lang="it-IT" dirty="0">
                <a:solidFill>
                  <a:schemeClr val="tx1"/>
                </a:solidFill>
              </a:rPr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3" y="4000842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5" y="2480442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55" y="3909343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05" y="4038599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Compatibility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4194-213F-9E48-8A63-987696FD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6" y="1981200"/>
            <a:ext cx="9904412" cy="4316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4612" y="6411301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1812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WebAssembly</a:t>
            </a:r>
            <a:r>
              <a:rPr lang="en-US" dirty="0"/>
              <a:t>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5206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5206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5206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7606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0006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5621" y="168728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2.0 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5757" y="1666297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1311" y="166629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2212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3" y="1458686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7" y="2481282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3754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0184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7858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3431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3431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0732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0732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0732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3132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5532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2729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Machine Configuration To Run Blazor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(as of 8/11/2019)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/>
            <a:r>
              <a:rPr lang="en-US" sz="2799" dirty="0"/>
              <a:t>Install Visual Studio 2019 v16.2 Preview 3</a:t>
            </a:r>
            <a:br>
              <a:rPr lang="en-US" sz="2799" dirty="0"/>
            </a:br>
            <a:r>
              <a:rPr lang="en-US" sz="2799" dirty="0">
                <a:hlinkClick r:id="rId2"/>
              </a:rPr>
              <a:t>https://visualstudio.microsoft.com/vs/preview/</a:t>
            </a:r>
            <a:endParaRPr lang="en-US" sz="2799" dirty="0"/>
          </a:p>
          <a:p>
            <a:pPr marL="342797" indent="-342797"/>
            <a:r>
              <a:rPr lang="en-US" sz="2799" dirty="0"/>
              <a:t>Install </a:t>
            </a:r>
            <a:r>
              <a:rPr lang="en-US" sz="2799" dirty="0" err="1"/>
              <a:t>.net</a:t>
            </a:r>
            <a:r>
              <a:rPr lang="en-US" sz="2799" dirty="0"/>
              <a:t> Core 3.0 SDK Preview 7 </a:t>
            </a:r>
            <a:br>
              <a:rPr lang="en-US" sz="2799" dirty="0"/>
            </a:br>
            <a:r>
              <a:rPr lang="en-US" sz="2799" dirty="0">
                <a:hlinkClick r:id="rId3"/>
              </a:rPr>
              <a:t>https://dotnet.microsoft.com/download/dotnet-core/3.0</a:t>
            </a:r>
            <a:endParaRPr lang="en-US" sz="2799" dirty="0"/>
          </a:p>
          <a:p>
            <a:pPr marL="342797" indent="-342797"/>
            <a:r>
              <a:rPr lang="en-US" sz="2799" dirty="0"/>
              <a:t>Install Blazor Preview 7</a:t>
            </a:r>
            <a:br>
              <a:rPr lang="en-US" sz="2799" dirty="0"/>
            </a:br>
            <a:r>
              <a:rPr lang="en-US" sz="2799" dirty="0">
                <a:hlinkClick r:id="rId4"/>
              </a:rPr>
              <a:t>https://marketplace.visualstudio.com/items?itemName=aspnet.blazor</a:t>
            </a:r>
            <a:endParaRPr lang="en-US" sz="2799" dirty="0"/>
          </a:p>
          <a:p>
            <a:pPr marL="342797" indent="-342797"/>
            <a:r>
              <a:rPr lang="en-US" sz="2799" dirty="0"/>
              <a:t>Install Blazor Templates (Command-line)</a:t>
            </a:r>
            <a:br>
              <a:rPr lang="en-US" sz="2799" dirty="0"/>
            </a:br>
            <a:r>
              <a:rPr lang="en-US" sz="1900" dirty="0">
                <a:solidFill>
                  <a:srgbClr val="FFC000"/>
                </a:solidFill>
                <a:latin typeface="Lucida Console" panose="020B0609040504020204" pitchFamily="49" charset="0"/>
              </a:rPr>
              <a:t>dotnet new -</a:t>
            </a:r>
            <a:r>
              <a:rPr lang="en-US" sz="19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sz="1900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Microsoft.AspNetCore.Blazor.Templates</a:t>
            </a:r>
            <a:r>
              <a:rPr lang="en-US" sz="1900" dirty="0">
                <a:solidFill>
                  <a:srgbClr val="FFC000"/>
                </a:solidFill>
                <a:latin typeface="Lucida Console" panose="020B0609040504020204" pitchFamily="49" charset="0"/>
              </a:rPr>
              <a:t>::3.0.0-preview7.19365.7</a:t>
            </a:r>
            <a:br>
              <a:rPr lang="en-US" sz="2799" dirty="0"/>
            </a:br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6C0DF-8D3B-FC49-82FD-FC96B9208E79}"/>
              </a:ext>
            </a:extLst>
          </p:cNvPr>
          <p:cNvSpPr txBox="1"/>
          <p:nvPr/>
        </p:nvSpPr>
        <p:spPr>
          <a:xfrm>
            <a:off x="908382" y="6019800"/>
            <a:ext cx="103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Blazor</a:t>
            </a:r>
            <a:r>
              <a:rPr lang="en-US" dirty="0"/>
              <a:t> Reference </a:t>
            </a:r>
            <a:r>
              <a:rPr lang="en-US" dirty="0">
                <a:hlinkClick r:id="rId5"/>
              </a:rPr>
              <a:t>–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https://docs.microsoft.com/en-us/aspnet/core/blazor/get-started?view=aspnetcore-3.0&amp;tabs=visual-studio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4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3AB0-6BCF-9D46-9C3B-2270D615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Confirm SDK Installation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5C77-EF22-9A42-8B79-F4ECEDCE830E}"/>
              </a:ext>
            </a:extLst>
          </p:cNvPr>
          <p:cNvSpPr txBox="1">
            <a:spLocks/>
          </p:cNvSpPr>
          <p:nvPr/>
        </p:nvSpPr>
        <p:spPr>
          <a:xfrm>
            <a:off x="1500431" y="1371599"/>
            <a:ext cx="9134391" cy="411480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-–version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-–list–</a:t>
            </a:r>
            <a:r>
              <a:rPr lang="en-US" sz="20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sdks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dotnet -–list-runtimes</a:t>
            </a:r>
            <a:b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endParaRPr lang="en-US" sz="2799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C086C-F740-9D46-A581-2EA4DD76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470710"/>
            <a:ext cx="10326567" cy="4375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5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CLIENT-SIDE </a:t>
            </a:r>
            <a:r>
              <a:rPr lang="en-US" dirty="0" err="1"/>
              <a:t>Blazor</a:t>
            </a:r>
            <a:r>
              <a:rPr lang="en-US" dirty="0"/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36671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8767600" y="4536575"/>
            <a:ext cx="2488623" cy="1858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31980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 err="1"/>
              <a:t>.net</a:t>
            </a:r>
            <a:r>
              <a:rPr lang="en-US" sz="2399" dirty="0"/>
              <a:t> Core 3.0 provides a new </a:t>
            </a:r>
            <a:br>
              <a:rPr lang="en-US" sz="2399" dirty="0"/>
            </a:br>
            <a:r>
              <a:rPr lang="en-US" sz="2399" dirty="0"/>
              <a:t>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Worker service TEMPLATE</a:t>
            </a:r>
          </a:p>
        </p:txBody>
      </p:sp>
    </p:spTree>
    <p:extLst>
      <p:ext uri="{BB962C8B-B14F-4D97-AF65-F5344CB8AC3E}">
        <p14:creationId xmlns:p14="http://schemas.microsoft.com/office/powerpoint/2010/main" val="9762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A831F126-6B54-4762-8E67-1BE16302EDF2}"/>
              </a:ext>
            </a:extLst>
          </p:cNvPr>
          <p:cNvSpPr txBox="1">
            <a:spLocks/>
          </p:cNvSpPr>
          <p:nvPr/>
        </p:nvSpPr>
        <p:spPr>
          <a:xfrm>
            <a:off x="585805" y="2485765"/>
            <a:ext cx="7564691" cy="49846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.NET Core 3.0 Preview 7 (July 23</a:t>
            </a:r>
            <a:r>
              <a:rPr lang="en-US" sz="3599" baseline="30000" dirty="0">
                <a:solidFill>
                  <a:schemeClr val="accent3"/>
                </a:solidFill>
                <a:latin typeface="Segoe UI Semibold"/>
              </a:rPr>
              <a:t>rd</a:t>
            </a: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)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B78FE7-C452-4DD2-AAC9-CE0B21371F96}"/>
              </a:ext>
            </a:extLst>
          </p:cNvPr>
          <p:cNvSpPr txBox="1">
            <a:spLocks/>
          </p:cNvSpPr>
          <p:nvPr/>
        </p:nvSpPr>
        <p:spPr>
          <a:xfrm>
            <a:off x="585805" y="3339129"/>
            <a:ext cx="7881942" cy="2430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Windows desktop support with WPF and WinForms, also open source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Flexible deployment, side-by-side support and self-contained EXEs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C# language features for productivity and less errors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(</a:t>
            </a:r>
            <a:r>
              <a:rPr lang="en-US" sz="2000" dirty="0">
                <a:hlinkClick r:id="rId3"/>
              </a:rPr>
              <a:t>https://github.com/dotnet/iot</a:t>
            </a:r>
            <a:r>
              <a:rPr lang="en-US" sz="2000" dirty="0"/>
              <a:t>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AI via ML.NET (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https://bit.ly/2HOvxSU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improvements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Full-stack web development with C# and Razor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D236ED-FB74-416E-B81A-0D38681560B8}"/>
              </a:ext>
            </a:extLst>
          </p:cNvPr>
          <p:cNvSpPr/>
          <p:nvPr/>
        </p:nvSpPr>
        <p:spPr bwMode="auto">
          <a:xfrm>
            <a:off x="585805" y="1820291"/>
            <a:ext cx="1845611" cy="383948"/>
          </a:xfrm>
          <a:prstGeom prst="roundRect">
            <a:avLst>
              <a:gd name="adj" fmla="val 2632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ANNOUNCING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B7A8E-D296-4944-8E89-31460554A10E}"/>
              </a:ext>
            </a:extLst>
          </p:cNvPr>
          <p:cNvGrpSpPr/>
          <p:nvPr/>
        </p:nvGrpSpPr>
        <p:grpSpPr>
          <a:xfrm>
            <a:off x="7081035" y="-382119"/>
            <a:ext cx="9903420" cy="7442496"/>
            <a:chOff x="3581400" y="-500539"/>
            <a:chExt cx="9906000" cy="7444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A1B9F-7CAE-4FAE-8A97-B5D27499E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9A5F5-C396-4424-BC0B-5CA75AF01E3B}"/>
                </a:ext>
              </a:extLst>
            </p:cNvPr>
            <p:cNvSpPr/>
            <p:nvPr/>
          </p:nvSpPr>
          <p:spPr bwMode="auto">
            <a:xfrm>
              <a:off x="5880100" y="839893"/>
              <a:ext cx="6440593" cy="4309534"/>
            </a:xfrm>
            <a:prstGeom prst="rect">
              <a:avLst/>
            </a:prstGeom>
            <a:solidFill>
              <a:srgbClr val="28282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D4EF6-C83C-4000-AE5F-520F8740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" b="367"/>
            <a:stretch/>
          </p:blipFill>
          <p:spPr>
            <a:xfrm>
              <a:off x="5880099" y="839893"/>
              <a:ext cx="6440593" cy="4306824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C89535-8B66-4E59-9684-AB90F2A0745F}"/>
              </a:ext>
            </a:extLst>
          </p:cNvPr>
          <p:cNvSpPr/>
          <p:nvPr/>
        </p:nvSpPr>
        <p:spPr bwMode="auto">
          <a:xfrm>
            <a:off x="76179" y="5344581"/>
            <a:ext cx="481057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E93A3-C1CB-46DE-B902-0E7C01B2457B}"/>
              </a:ext>
            </a:extLst>
          </p:cNvPr>
          <p:cNvSpPr/>
          <p:nvPr/>
        </p:nvSpPr>
        <p:spPr bwMode="auto">
          <a:xfrm flipH="1">
            <a:off x="5484812" y="5367611"/>
            <a:ext cx="465456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EB8E0-01FA-0943-8B09-BB33A6B64DEC}"/>
              </a:ext>
            </a:extLst>
          </p:cNvPr>
          <p:cNvSpPr txBox="1"/>
          <p:nvPr/>
        </p:nvSpPr>
        <p:spPr>
          <a:xfrm>
            <a:off x="316708" y="6124819"/>
            <a:ext cx="6523574" cy="615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>
                <a:solidFill>
                  <a:srgbClr val="FF0000"/>
                </a:solidFill>
              </a:rPr>
              <a:t>Now includes Go-Live license</a:t>
            </a:r>
            <a:endParaRPr lang="en-US" sz="3999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56421E-7 -3.7037E-7 L -6.56421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5" grpId="0" animBg="1"/>
      <p:bldP spid="5" grpId="1" animBg="1"/>
      <p:bldP spid="3" grpId="0" animBg="1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5877577" y="2042238"/>
            <a:ext cx="2883835" cy="2257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7324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 (Kestrel)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Protobuf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---&gt; C#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828800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4" y="182880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5B68-EA65-934C-82E2-C9A3D64C27F8}"/>
              </a:ext>
            </a:extLst>
          </p:cNvPr>
          <p:cNvSpPr txBox="1"/>
          <p:nvPr/>
        </p:nvSpPr>
        <p:spPr>
          <a:xfrm>
            <a:off x="454024" y="13272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1E879-6476-CC40-8211-FEB473A6712F}"/>
              </a:ext>
            </a:extLst>
          </p:cNvPr>
          <p:cNvSpPr txBox="1"/>
          <p:nvPr/>
        </p:nvSpPr>
        <p:spPr>
          <a:xfrm>
            <a:off x="5942012" y="1327264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Class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DA2A7-2057-494C-AC29-90E838636D4D}"/>
              </a:ext>
            </a:extLst>
          </p:cNvPr>
          <p:cNvSpPr/>
          <p:nvPr/>
        </p:nvSpPr>
        <p:spPr>
          <a:xfrm>
            <a:off x="1258892" y="2895600"/>
            <a:ext cx="804868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EBDE6-A09B-0D41-8B28-0400653013A4}"/>
              </a:ext>
            </a:extLst>
          </p:cNvPr>
          <p:cNvSpPr/>
          <p:nvPr/>
        </p:nvSpPr>
        <p:spPr>
          <a:xfrm>
            <a:off x="70850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78E706-95A1-CA45-9D5C-B0E06457186A}"/>
              </a:ext>
            </a:extLst>
          </p:cNvPr>
          <p:cNvSpPr/>
          <p:nvPr/>
        </p:nvSpPr>
        <p:spPr>
          <a:xfrm>
            <a:off x="85328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948E5-64FE-5E45-937B-97BE3C0CD70C}"/>
              </a:ext>
            </a:extLst>
          </p:cNvPr>
          <p:cNvSpPr/>
          <p:nvPr/>
        </p:nvSpPr>
        <p:spPr>
          <a:xfrm>
            <a:off x="92186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087FA-A0A7-C444-8A0C-2DD7E3E26352}"/>
              </a:ext>
            </a:extLst>
          </p:cNvPr>
          <p:cNvSpPr/>
          <p:nvPr/>
        </p:nvSpPr>
        <p:spPr>
          <a:xfrm>
            <a:off x="1141412" y="3352801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34B3B-76E0-AC44-9AEC-4ED2E4218A2A}"/>
              </a:ext>
            </a:extLst>
          </p:cNvPr>
          <p:cNvSpPr/>
          <p:nvPr/>
        </p:nvSpPr>
        <p:spPr>
          <a:xfrm>
            <a:off x="9159078" y="2362200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3CA89-4079-FF44-8341-6941D11F7C06}"/>
              </a:ext>
            </a:extLst>
          </p:cNvPr>
          <p:cNvSpPr/>
          <p:nvPr/>
        </p:nvSpPr>
        <p:spPr>
          <a:xfrm>
            <a:off x="2063760" y="336550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7263E-2402-134C-A5FD-C14CD8C7482B}"/>
              </a:ext>
            </a:extLst>
          </p:cNvPr>
          <p:cNvSpPr/>
          <p:nvPr/>
        </p:nvSpPr>
        <p:spPr>
          <a:xfrm>
            <a:off x="9966324" y="2374901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587E5-3959-6B4E-8D9D-3471B6BFF6F0}"/>
              </a:ext>
            </a:extLst>
          </p:cNvPr>
          <p:cNvSpPr/>
          <p:nvPr/>
        </p:nvSpPr>
        <p:spPr>
          <a:xfrm>
            <a:off x="4113343" y="333375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5E7E0-6F7B-FD4B-B648-063B670AD447}"/>
              </a:ext>
            </a:extLst>
          </p:cNvPr>
          <p:cNvSpPr/>
          <p:nvPr/>
        </p:nvSpPr>
        <p:spPr>
          <a:xfrm>
            <a:off x="8075611" y="2374901"/>
            <a:ext cx="1058763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AE3577-BEE5-604D-B477-89D956A23BDF}"/>
              </a:ext>
            </a:extLst>
          </p:cNvPr>
          <p:cNvSpPr/>
          <p:nvPr/>
        </p:nvSpPr>
        <p:spPr>
          <a:xfrm>
            <a:off x="1295404" y="4195418"/>
            <a:ext cx="1217608" cy="279155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FD2C7-7843-804E-B357-8E4A271F0F86}"/>
              </a:ext>
            </a:extLst>
          </p:cNvPr>
          <p:cNvSpPr/>
          <p:nvPr/>
        </p:nvSpPr>
        <p:spPr>
          <a:xfrm>
            <a:off x="1270004" y="5291546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Image result for what is grpc">
            <a:extLst>
              <a:ext uri="{FF2B5EF4-FFF2-40B4-BE49-F238E27FC236}">
                <a16:creationId xmlns:a16="http://schemas.microsoft.com/office/drawing/2014/main" id="{6FB97B46-9D2E-AA40-AE96-52D6316F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Order Management App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821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7530-90B2-48CD-8A3F-FA0F4B1D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an order management app!</a:t>
            </a:r>
            <a:br>
              <a:rPr lang="en-US" dirty="0"/>
            </a:b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AFB5-B547-4E79-85B4-103408DE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34" y="1524000"/>
            <a:ext cx="6865155" cy="43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full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481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FC31-DB9A-497E-A2FB-565D8EBD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Core 3.0 Schedule</a:t>
            </a:r>
            <a:br>
              <a:rPr lang="en-US" dirty="0"/>
            </a:b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70C2-EF9B-46C0-9C61-2D2C4BD1A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8612" y="1434890"/>
            <a:ext cx="9752951" cy="2335511"/>
          </a:xfrm>
        </p:spPr>
        <p:txBody>
          <a:bodyPr/>
          <a:lstStyle/>
          <a:p>
            <a:r>
              <a:rPr lang="en-US" sz="2799" dirty="0"/>
              <a:t>Preview 7 (go-live)		- Now available!</a:t>
            </a:r>
          </a:p>
          <a:p>
            <a:r>
              <a:rPr lang="en-US" sz="2799" dirty="0"/>
              <a:t>Preview 8 (go-live) 	- Aug</a:t>
            </a:r>
          </a:p>
          <a:p>
            <a:r>
              <a:rPr lang="en-US" sz="2799" dirty="0"/>
              <a:t>Preview 9 (go-live)	 	- ???</a:t>
            </a:r>
          </a:p>
          <a:p>
            <a:r>
              <a:rPr lang="en-US" sz="2799" dirty="0"/>
              <a:t>General Availability	- Sept</a:t>
            </a:r>
          </a:p>
        </p:txBody>
      </p:sp>
    </p:spTree>
    <p:extLst>
      <p:ext uri="{BB962C8B-B14F-4D97-AF65-F5344CB8AC3E}">
        <p14:creationId xmlns:p14="http://schemas.microsoft.com/office/powerpoint/2010/main" val="189114828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1603578" y="1478246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1723306" y="3899880"/>
            <a:ext cx="3842672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5556325" y="3874423"/>
            <a:ext cx="2806856" cy="1230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8"/>
              </a:rPr>
              <a:t>https://bit.ly/2LReCkX</a:t>
            </a:r>
            <a:r>
              <a:rPr lang="en-US" sz="2000" dirty="0"/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496303" y="3948184"/>
            <a:ext cx="2806856" cy="922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</a:t>
            </a:r>
            <a:r>
              <a:rPr lang="en-US" sz="1999" kern="0" dirty="0">
                <a:hlinkClick r:id="rId9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2453562" y="2203896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9" name="Graphic 48" descr="Cloud">
            <a:extLst>
              <a:ext uri="{FF2B5EF4-FFF2-40B4-BE49-F238E27FC236}">
                <a16:creationId xmlns:a16="http://schemas.microsoft.com/office/drawing/2014/main" id="{2C3CD13B-2656-A34D-9258-CF44CB76E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556325" y="1180598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10946E4-80E7-5A45-9609-BD29B8E050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739" y="2527802"/>
            <a:ext cx="914227" cy="9142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BC3A256-C61C-4640-8A7D-A7AA2F6EBE21}"/>
              </a:ext>
            </a:extLst>
          </p:cNvPr>
          <p:cNvGrpSpPr/>
          <p:nvPr/>
        </p:nvGrpSpPr>
        <p:grpSpPr>
          <a:xfrm>
            <a:off x="8935827" y="2483084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52" name="Rectangle: Rounded Corners 104">
              <a:extLst>
                <a:ext uri="{FF2B5EF4-FFF2-40B4-BE49-F238E27FC236}">
                  <a16:creationId xmlns:a16="http://schemas.microsoft.com/office/drawing/2014/main" id="{3D32A8B2-37F5-8441-A4CA-3E745444A0CA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105">
              <a:extLst>
                <a:ext uri="{FF2B5EF4-FFF2-40B4-BE49-F238E27FC236}">
                  <a16:creationId xmlns:a16="http://schemas.microsoft.com/office/drawing/2014/main" id="{2BCEF1CE-97EF-6945-975F-81CA7E8BFD0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647F9B-6C12-D648-B246-E50CFED591D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3.0: A full stack solution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040349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1517456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502185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Blazor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5021852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Security &amp; identity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3929849" y="1440471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FCA75D-0131-480D-B63F-43958BC04489}"/>
              </a:ext>
            </a:extLst>
          </p:cNvPr>
          <p:cNvGrpSpPr/>
          <p:nvPr/>
        </p:nvGrpSpPr>
        <p:grpSpPr>
          <a:xfrm>
            <a:off x="7961500" y="3252458"/>
            <a:ext cx="1663035" cy="945916"/>
            <a:chOff x="9265021" y="2019508"/>
            <a:chExt cx="1663469" cy="946162"/>
          </a:xfrm>
          <a:solidFill>
            <a:srgbClr val="000000"/>
          </a:solidFill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F17D4DC5-CB95-4703-ACE5-4DE3295BF905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30DB913-09D1-45D6-B8AD-51DCAF443891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82A944F-5CEC-4533-852E-F95CEB2B7FF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027603" y="1577818"/>
            <a:ext cx="163346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97FE1-B0ED-4B4D-810E-DC090E7A93AA}"/>
              </a:ext>
            </a:extLst>
          </p:cNvPr>
          <p:cNvGrpSpPr/>
          <p:nvPr/>
        </p:nvGrpSpPr>
        <p:grpSpPr>
          <a:xfrm>
            <a:off x="9624535" y="1904763"/>
            <a:ext cx="2530636" cy="3200638"/>
            <a:chOff x="9624535" y="1904763"/>
            <a:chExt cx="2530636" cy="3200638"/>
          </a:xfrm>
        </p:grpSpPr>
        <p:pic>
          <p:nvPicPr>
            <p:cNvPr id="51" name="Graphic 50" descr="Cloud">
              <a:extLst>
                <a:ext uri="{FF2B5EF4-FFF2-40B4-BE49-F238E27FC236}">
                  <a16:creationId xmlns:a16="http://schemas.microsoft.com/office/drawing/2014/main" id="{16800C86-A92D-7846-87FF-F2FFFD3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24535" y="1904763"/>
              <a:ext cx="2530636" cy="3200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B0687DF-1BE0-924D-99A7-3B1D9BB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653" y="3037936"/>
              <a:ext cx="914227" cy="9142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DB8AE3-5E8C-4F49-ACBD-04DAA87A3518}"/>
                </a:ext>
              </a:extLst>
            </p:cNvPr>
            <p:cNvSpPr txBox="1"/>
            <p:nvPr/>
          </p:nvSpPr>
          <p:spPr>
            <a:xfrm>
              <a:off x="10620388" y="372623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API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E9FE17-3A3E-944C-94CB-A9847198D4BB}"/>
              </a:ext>
            </a:extLst>
          </p:cNvPr>
          <p:cNvSpPr txBox="1"/>
          <p:nvPr/>
        </p:nvSpPr>
        <p:spPr>
          <a:xfrm>
            <a:off x="8752207" y="5021851"/>
            <a:ext cx="280685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r>
              <a:rPr lang="en-US" sz="1999" kern="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65" grpId="0"/>
      <p:bldP spid="5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  <a:p>
            <a:pPr marL="234950" indent="-234950" defTabSz="914093">
              <a:defRPr/>
            </a:pPr>
            <a:r>
              <a:rPr lang="en-US" kern="0" dirty="0"/>
              <a:t>What’s New - </a:t>
            </a:r>
            <a:r>
              <a:rPr lang="en-US" kern="0" dirty="0">
                <a:hlinkClick r:id="rId9"/>
              </a:rPr>
              <a:t>https://bit.ly/2JGkIC1</a:t>
            </a:r>
            <a:endParaRPr lang="en-US" kern="0" dirty="0"/>
          </a:p>
          <a:p>
            <a:pPr marL="234950" indent="-234950" defTabSz="914093">
              <a:defRPr/>
            </a:pPr>
            <a:r>
              <a:rPr lang="en-US" kern="0" dirty="0"/>
              <a:t>Identity - </a:t>
            </a:r>
            <a:r>
              <a:rPr lang="en-US" kern="0" dirty="0">
                <a:hlinkClick r:id="rId10"/>
              </a:rPr>
              <a:t>https://bit.ly/2E9rcqZ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/>
              <a:t>Web APIs - </a:t>
            </a:r>
            <a:r>
              <a:rPr lang="en-US" kern="0" dirty="0">
                <a:hlinkClick r:id="rId11"/>
              </a:rPr>
              <a:t>https://bit.ly/2SgaDQc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 err="1"/>
              <a:t>SignalR</a:t>
            </a:r>
            <a:r>
              <a:rPr lang="en-US" kern="0" dirty="0"/>
              <a:t> - </a:t>
            </a:r>
            <a:r>
              <a:rPr lang="en-US" kern="0" dirty="0">
                <a:hlinkClick r:id="rId12"/>
              </a:rPr>
              <a:t>https://bit.ly/2XKK0so</a:t>
            </a:r>
            <a:endParaRPr lang="en-US" kern="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endParaRPr lang="en-US" sz="4400" dirty="0"/>
          </a:p>
          <a:p>
            <a:r>
              <a:rPr lang="en-US" sz="4400" dirty="0"/>
              <a:t>Talks.FullStackAspNetCore30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Logical Architecture</a:t>
            </a:r>
            <a:endParaRPr lang="it-IT" dirty="0"/>
          </a:p>
        </p:txBody>
      </p: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994A96-F5A7-1B40-BBFB-DAF0F37099FE}"/>
              </a:ext>
            </a:extLst>
          </p:cNvPr>
          <p:cNvGrpSpPr/>
          <p:nvPr/>
        </p:nvGrpSpPr>
        <p:grpSpPr>
          <a:xfrm>
            <a:off x="1684208" y="2124064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C0D080A-6B70-3749-B40C-3CE4E11D6127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C6DB25-F996-5341-8279-51882032B67D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8473C19-8362-064E-826F-43903A15A49E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5FC825F-1913-9B49-B21A-02AC9D782BB2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2E4C07CA-BC27-BE41-AE19-3CEA42A44931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3" name="Cross 122">
                  <a:extLst>
                    <a:ext uri="{FF2B5EF4-FFF2-40B4-BE49-F238E27FC236}">
                      <a16:creationId xmlns:a16="http://schemas.microsoft.com/office/drawing/2014/main" id="{6669FEDF-1CFF-484B-AFF3-947667F8EB2C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1B5336E-2641-EC42-A032-B95A322E1D75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0160E4A-7EA3-4D46-9018-572C8FAD6AE5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1" name="Frame 120">
                  <a:extLst>
                    <a:ext uri="{FF2B5EF4-FFF2-40B4-BE49-F238E27FC236}">
                      <a16:creationId xmlns:a16="http://schemas.microsoft.com/office/drawing/2014/main" id="{970C5073-2497-C74D-A43B-A2FA37EEC2AB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9D0C808-D1A4-B141-9E5B-241F27708D70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CD5098C-552F-0447-B604-6AEA879A3728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B3FCE56-3536-9547-8281-01491D21B6B1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63E676D-0D25-3A4F-8F7C-A1A0FCC71BEE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F379595-370B-C440-9191-D0C6002B689B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2" name="Isosceles Triangle 43">
                  <a:extLst>
                    <a:ext uri="{FF2B5EF4-FFF2-40B4-BE49-F238E27FC236}">
                      <a16:creationId xmlns:a16="http://schemas.microsoft.com/office/drawing/2014/main" id="{11B02FCC-8558-DC42-8CBC-B99F488BB51A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Isosceles Triangle 44">
                  <a:extLst>
                    <a:ext uri="{FF2B5EF4-FFF2-40B4-BE49-F238E27FC236}">
                      <a16:creationId xmlns:a16="http://schemas.microsoft.com/office/drawing/2014/main" id="{23149229-9042-7E40-85D0-45609C81EA82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499457F4-9DB4-D246-9018-B41739931795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62BAA173-D691-DE49-B2BD-5EBE16F1A0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D060927-A02F-3049-B6F0-2B6D803D01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5A66D9DD-4C40-E14C-ACE3-C1760DACD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53185C2-897B-664C-A411-D648B67BEA43}"/>
              </a:ext>
            </a:extLst>
          </p:cNvPr>
          <p:cNvSpPr txBox="1"/>
          <p:nvPr/>
        </p:nvSpPr>
        <p:spPr>
          <a:xfrm>
            <a:off x="3054625" y="2930580"/>
            <a:ext cx="480776" cy="1353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79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alpha val="40000"/>
                    </a:schemeClr>
                  </a:glow>
                </a:effectLst>
              </a:rPr>
              <a:t>?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74D9192-FBFB-854C-87CA-32015300E5ED}"/>
              </a:ext>
            </a:extLst>
          </p:cNvPr>
          <p:cNvGrpSpPr/>
          <p:nvPr/>
        </p:nvGrpSpPr>
        <p:grpSpPr>
          <a:xfrm>
            <a:off x="9180394" y="5105401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26" name="Rectangle: Rounded Corners 63">
              <a:extLst>
                <a:ext uri="{FF2B5EF4-FFF2-40B4-BE49-F238E27FC236}">
                  <a16:creationId xmlns:a16="http://schemas.microsoft.com/office/drawing/2014/main" id="{E9D5F610-27FA-E047-A977-60A96412F8FE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: Rounded Corners 64">
              <a:extLst>
                <a:ext uri="{FF2B5EF4-FFF2-40B4-BE49-F238E27FC236}">
                  <a16:creationId xmlns:a16="http://schemas.microsoft.com/office/drawing/2014/main" id="{7ECBBB62-663E-FC4D-9403-8C97DB48FBF0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: Rounded Corners 65">
              <a:extLst>
                <a:ext uri="{FF2B5EF4-FFF2-40B4-BE49-F238E27FC236}">
                  <a16:creationId xmlns:a16="http://schemas.microsoft.com/office/drawing/2014/main" id="{DEBB79DB-46F7-A440-B986-D33C7EFBB38A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8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3" grpId="0" animBg="1"/>
      <p:bldP spid="108" grpId="0" animBg="1"/>
      <p:bldP spid="9" grpId="0" animBg="1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.NET Core 3.0 Features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034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2F60-967F-413B-B032-4F075065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Blazor</a:t>
            </a:r>
            <a:endParaRPr 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9CB4ED-C4F6-4420-9D8F-710BFDC4F8B4}"/>
              </a:ext>
            </a:extLst>
          </p:cNvPr>
          <p:cNvGrpSpPr/>
          <p:nvPr/>
        </p:nvGrpSpPr>
        <p:grpSpPr>
          <a:xfrm>
            <a:off x="1737059" y="2133600"/>
            <a:ext cx="3156749" cy="2267780"/>
            <a:chOff x="951470" y="2125361"/>
            <a:chExt cx="2150076" cy="1544596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96C31-DFB1-4A10-AB5D-8DB3E6AB0750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4FF8FB-B7AB-49FF-A1F0-DD14EB2BCBEE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74E1F3-B745-415D-B5AE-47143D12892B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A7533D-CF74-42E9-BAD5-F0891AA8A28D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  <a:grpFill/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07A78C-0648-4118-9F47-30A7B906B340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Cross 54">
                  <a:extLst>
                    <a:ext uri="{FF2B5EF4-FFF2-40B4-BE49-F238E27FC236}">
                      <a16:creationId xmlns:a16="http://schemas.microsoft.com/office/drawing/2014/main" id="{8BD4C1B5-9847-4425-9FE1-755E94539F66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3B6B52-DDF3-4F88-B78D-C856D57BD0EF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  <a:grpFill/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DA0661-C6CA-4A72-A28D-499C4F33D76B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ame 52">
                  <a:extLst>
                    <a:ext uri="{FF2B5EF4-FFF2-40B4-BE49-F238E27FC236}">
                      <a16:creationId xmlns:a16="http://schemas.microsoft.com/office/drawing/2014/main" id="{87D859BB-2D7C-40FA-A9C1-4779190E9841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5E8203D-243F-437F-93AD-76F4612D721B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B701466-41EC-40EC-8B32-D019CC2CAF4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AC1F2DC-C4F8-44E3-BAFA-46B5DBC75886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DB1DA4-1C3A-449E-845A-F3DE6B17E3C8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C62FAD-6178-48A2-A352-86F8BDAA2F65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0" b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D60F63F0-DEA3-4EA5-94A9-CFEECA9E598B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B7078E0-CD7E-4A9E-8FFE-589F1A0C77A6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0A271BD-A175-4D82-B821-20D96D39AD29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  <a:grpFill/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4E6BF2-FA5B-438A-8815-C37E45BC06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7CD75DEE-9211-487D-8A95-7B958261D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9294B33-1319-4BFB-8C0B-9F6B08749E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999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51018285-FE62-46CF-B336-6109FD3D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017" y="2676787"/>
            <a:ext cx="1265791" cy="1265791"/>
          </a:xfrm>
          <a:prstGeom prst="rect">
            <a:avLst/>
          </a:prstGeom>
        </p:spPr>
      </p:pic>
      <p:pic>
        <p:nvPicPr>
          <p:cNvPr id="82" name="Graphic 81" descr="Cloud">
            <a:extLst>
              <a:ext uri="{FF2B5EF4-FFF2-40B4-BE49-F238E27FC236}">
                <a16:creationId xmlns:a16="http://schemas.microsoft.com/office/drawing/2014/main" id="{22A28D55-5D0D-5D45-B6E3-84ECB212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954815" y="1514621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CB5DE-346F-5B41-8706-74C6AD7F8D76}"/>
              </a:ext>
            </a:extLst>
          </p:cNvPr>
          <p:cNvSpPr txBox="1"/>
          <p:nvPr/>
        </p:nvSpPr>
        <p:spPr>
          <a:xfrm>
            <a:off x="6941780" y="30772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10E2CE-C9E0-470E-9FC4-7ABAEBEEEABA}"/>
              </a:ext>
            </a:extLst>
          </p:cNvPr>
          <p:cNvGrpSpPr/>
          <p:nvPr/>
        </p:nvGrpSpPr>
        <p:grpSpPr>
          <a:xfrm>
            <a:off x="1737059" y="2138765"/>
            <a:ext cx="3153858" cy="2267124"/>
            <a:chOff x="384048" y="3108957"/>
            <a:chExt cx="3154680" cy="226771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B5940F-D175-4BAA-BC33-0E606F437DCF}"/>
                </a:ext>
              </a:extLst>
            </p:cNvPr>
            <p:cNvGrpSpPr/>
            <p:nvPr/>
          </p:nvGrpSpPr>
          <p:grpSpPr>
            <a:xfrm>
              <a:off x="384048" y="3108957"/>
              <a:ext cx="3154680" cy="2267715"/>
              <a:chOff x="1577409" y="1825335"/>
              <a:chExt cx="3154680" cy="22677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55CFCFE-8D04-4267-8312-A94018CD7515}"/>
                  </a:ext>
                </a:extLst>
              </p:cNvPr>
              <p:cNvGrpSpPr/>
              <p:nvPr/>
            </p:nvGrpSpPr>
            <p:grpSpPr>
              <a:xfrm>
                <a:off x="1577409" y="1825335"/>
                <a:ext cx="3154680" cy="2267715"/>
                <a:chOff x="951470" y="2125361"/>
                <a:chExt cx="2150076" cy="1544599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2D13778-8157-4EDD-B240-8088FD3C1802}"/>
                    </a:ext>
                  </a:extLst>
                </p:cNvPr>
                <p:cNvSpPr/>
                <p:nvPr/>
              </p:nvSpPr>
              <p:spPr bwMode="auto">
                <a:xfrm>
                  <a:off x="951470" y="2588263"/>
                  <a:ext cx="2150076" cy="10816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1A0D11-28AA-4E39-88CF-3559937F219C}"/>
                    </a:ext>
                  </a:extLst>
                </p:cNvPr>
                <p:cNvGrpSpPr/>
                <p:nvPr/>
              </p:nvGrpSpPr>
              <p:grpSpPr>
                <a:xfrm>
                  <a:off x="951470" y="2125361"/>
                  <a:ext cx="2150076" cy="462899"/>
                  <a:chOff x="951470" y="2125361"/>
                  <a:chExt cx="2150076" cy="462899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8F0F5BA-CC1A-4386-B57B-3C3E7D7351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470" y="2125362"/>
                    <a:ext cx="2150076" cy="462898"/>
                  </a:xfrm>
                  <a:prstGeom prst="rect">
                    <a:avLst/>
                  </a:prstGeom>
                  <a:solidFill>
                    <a:srgbClr val="E6E6E6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38D0694-7EDE-4D7F-BCF2-582CD7F5334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164" y="2125362"/>
                    <a:ext cx="164382" cy="164382"/>
                    <a:chOff x="2937164" y="2125362"/>
                    <a:chExt cx="164382" cy="164382"/>
                  </a:xfrm>
                </p:grpSpPr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E0746EA-6D62-4C33-AFA5-EA21BBCBBDB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37164" y="2125362"/>
                      <a:ext cx="164382" cy="164382"/>
                    </a:xfrm>
                    <a:prstGeom prst="rect">
                      <a:avLst/>
                    </a:prstGeom>
                    <a:solidFill>
                      <a:srgbClr val="D83B01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2" name="Cross 101">
                      <a:extLst>
                        <a:ext uri="{FF2B5EF4-FFF2-40B4-BE49-F238E27FC236}">
                          <a16:creationId xmlns:a16="http://schemas.microsoft.com/office/drawing/2014/main" id="{ED83A096-53A0-4B1B-96AC-1AD299172143}"/>
                        </a:ext>
                      </a:extLst>
                    </p:cNvPr>
                    <p:cNvSpPr/>
                    <p:nvPr/>
                  </p:nvSpPr>
                  <p:spPr bwMode="auto">
                    <a:xfrm rot="2730422">
                      <a:off x="2959692" y="2146307"/>
                      <a:ext cx="125677" cy="125677"/>
                    </a:xfrm>
                    <a:prstGeom prst="plus">
                      <a:avLst>
                        <a:gd name="adj" fmla="val 41223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solidFill>
                          <a:srgbClr val="FF0000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D3CCEF18-FBF5-41C6-96F4-04B0EC664D3B}"/>
                      </a:ext>
                    </a:extLst>
                  </p:cNvPr>
                  <p:cNvGrpSpPr/>
                  <p:nvPr/>
                </p:nvGrpSpPr>
                <p:grpSpPr>
                  <a:xfrm>
                    <a:off x="2733964" y="2125361"/>
                    <a:ext cx="164382" cy="164382"/>
                    <a:chOff x="2733964" y="2125361"/>
                    <a:chExt cx="164382" cy="164382"/>
                  </a:xfrm>
                </p:grpSpPr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F0BBEE5E-6735-4F8F-A628-409717BBC5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3396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0" name="Frame 99">
                      <a:extLst>
                        <a:ext uri="{FF2B5EF4-FFF2-40B4-BE49-F238E27FC236}">
                          <a16:creationId xmlns:a16="http://schemas.microsoft.com/office/drawing/2014/main" id="{DFAA0130-BD89-451E-A896-E2A4161022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762687" y="2147260"/>
                      <a:ext cx="110423" cy="110423"/>
                    </a:xfrm>
                    <a:prstGeom prst="frame">
                      <a:avLst>
                        <a:gd name="adj1" fmla="val 19401"/>
                      </a:avLst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F853120-FA77-4B21-91B3-B8D4ACE34A01}"/>
                      </a:ext>
                    </a:extLst>
                  </p:cNvPr>
                  <p:cNvGrpSpPr/>
                  <p:nvPr/>
                </p:nvGrpSpPr>
                <p:grpSpPr>
                  <a:xfrm>
                    <a:off x="2525684" y="2125361"/>
                    <a:ext cx="164382" cy="164382"/>
                    <a:chOff x="2525684" y="2125361"/>
                    <a:chExt cx="164382" cy="164382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6EE0436-6C19-43FC-8156-B3EC559FF6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25684" y="2125361"/>
                      <a:ext cx="164382" cy="164382"/>
                    </a:xfrm>
                    <a:prstGeom prst="rect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759F958A-9E04-4219-B929-04DDC6094F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50343" y="2230251"/>
                      <a:ext cx="115063" cy="2743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9ABC8BCD-8010-4F25-A91E-AE23AD42F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28835" y="2330877"/>
                    <a:ext cx="2016554" cy="199824"/>
                    <a:chOff x="1028835" y="2330877"/>
                    <a:chExt cx="2016554" cy="199824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83BA250B-78E9-4A1D-8BDC-2C3AE2E561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42731" y="2334258"/>
                      <a:ext cx="1600780" cy="19644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sz="900" b="1" kern="0">
                          <a:solidFill>
                            <a:srgbClr val="E6E6E6">
                              <a:lumMod val="75000"/>
                            </a:srgbClr>
                          </a:solidFill>
                          <a:latin typeface="Consolas" panose="020B0609020204030204" pitchFamily="49" charset="0"/>
                          <a:ea typeface="Segoe UI" pitchFamily="34" charset="0"/>
                          <a:cs typeface="Segoe UI" pitchFamily="34" charset="0"/>
                        </a:rPr>
                        <a:t>http://..</a:t>
                      </a:r>
                    </a:p>
                  </p:txBody>
                </p:sp>
                <p:sp>
                  <p:nvSpPr>
                    <p:cNvPr id="91" name="Isosceles Triangle 90">
                      <a:extLst>
                        <a:ext uri="{FF2B5EF4-FFF2-40B4-BE49-F238E27FC236}">
                          <a16:creationId xmlns:a16="http://schemas.microsoft.com/office/drawing/2014/main" id="{5EC576D0-8EEC-4A67-A55A-29B649A693CA}"/>
                        </a:ext>
                      </a:extLst>
                    </p:cNvPr>
                    <p:cNvSpPr/>
                    <p:nvPr/>
                  </p:nvSpPr>
                  <p:spPr bwMode="auto">
                    <a:xfrm rot="16200000">
                      <a:off x="981973" y="2377739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2" name="Isosceles Triangle 91">
                      <a:extLst>
                        <a:ext uri="{FF2B5EF4-FFF2-40B4-BE49-F238E27FC236}">
                          <a16:creationId xmlns:a16="http://schemas.microsoft.com/office/drawing/2014/main" id="{E9A2C97C-DE80-44A6-9D4D-1C7E84375B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1138921" y="2377740"/>
                      <a:ext cx="196444" cy="102719"/>
                    </a:xfrm>
                    <a:prstGeom prst="triangle">
                      <a:avLst/>
                    </a:prstGeom>
                    <a:solidFill>
                      <a:srgbClr val="E6E6E6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9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999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A381A689-7A69-4F39-A4DF-5E702DED2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669" y="2343459"/>
                      <a:ext cx="45720" cy="177841"/>
                      <a:chOff x="2999669" y="2343459"/>
                      <a:chExt cx="45720" cy="177841"/>
                    </a:xfrm>
                  </p:grpSpPr>
                  <p:sp>
                    <p:nvSpPr>
                      <p:cNvPr id="94" name="Oval 93">
                        <a:extLst>
                          <a:ext uri="{FF2B5EF4-FFF2-40B4-BE49-F238E27FC236}">
                            <a16:creationId xmlns:a16="http://schemas.microsoft.com/office/drawing/2014/main" id="{34E7D2B3-5E64-493D-9A8A-479B844CC9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343459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24051872-9B93-4478-8F87-80EB101575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70" y="2409520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6" name="Oval 95">
                        <a:extLst>
                          <a:ext uri="{FF2B5EF4-FFF2-40B4-BE49-F238E27FC236}">
                            <a16:creationId xmlns:a16="http://schemas.microsoft.com/office/drawing/2014/main" id="{2B668E08-F530-4A0F-9B42-4A8ED86452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999669" y="2475581"/>
                        <a:ext cx="45719" cy="45719"/>
                      </a:xfrm>
                      <a:prstGeom prst="ellipse">
                        <a:avLst/>
                      </a:prstGeom>
                      <a:solidFill>
                        <a:srgbClr val="E6E6E6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32192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1999" kern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77" name="Picture 76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B8987730-49F7-4791-8E6D-053D3935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607" y="2551178"/>
                <a:ext cx="1109208" cy="110920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9D63EF-D593-4C13-91BE-B6180405AE9B}"/>
                </a:ext>
              </a:extLst>
            </p:cNvPr>
            <p:cNvGrpSpPr/>
            <p:nvPr/>
          </p:nvGrpSpPr>
          <p:grpSpPr>
            <a:xfrm>
              <a:off x="1234253" y="4944617"/>
              <a:ext cx="1442545" cy="339191"/>
              <a:chOff x="1245226" y="4937621"/>
              <a:chExt cx="1442545" cy="33919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294FDBE-9D41-423C-ACAD-622088D3C912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1E7FB7-BE5D-4DDC-AA8D-18AF7943B042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69EA915-8D15-4E3C-9CEC-9534F2CA1E73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EA2913A-8C64-44CE-B365-9825D1801A0D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DE05FE-BBD9-4E2A-B64D-9EFD9D8CD62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05C3443-262F-4AEA-B6C1-FC75D87FEBC9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DE3883-FB83-4957-AC30-6D7DC9E95762}"/>
              </a:ext>
            </a:extLst>
          </p:cNvPr>
          <p:cNvGrpSpPr/>
          <p:nvPr/>
        </p:nvGrpSpPr>
        <p:grpSpPr>
          <a:xfrm>
            <a:off x="9180394" y="5066703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C379807-9738-4D37-8FCB-74D64664EBF8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5D60210-7C6B-4D97-8379-1FF89FAA16E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A61F714-E3A6-4C6A-812F-ADBB193F4F6E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8C9A1C57-6173-8342-B314-1F363BD8F5B0}"/>
              </a:ext>
            </a:extLst>
          </p:cNvPr>
          <p:cNvSpPr/>
          <p:nvPr/>
        </p:nvSpPr>
        <p:spPr>
          <a:xfrm>
            <a:off x="4890394" y="3110490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Left-Right Arrow 102">
            <a:extLst>
              <a:ext uri="{FF2B5EF4-FFF2-40B4-BE49-F238E27FC236}">
                <a16:creationId xmlns:a16="http://schemas.microsoft.com/office/drawing/2014/main" id="{1E32AE59-3AB3-AD4E-9E25-199A4E1CA452}"/>
              </a:ext>
            </a:extLst>
          </p:cNvPr>
          <p:cNvSpPr/>
          <p:nvPr/>
        </p:nvSpPr>
        <p:spPr>
          <a:xfrm>
            <a:off x="8340551" y="3059089"/>
            <a:ext cx="1219200" cy="646331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Left-Up Arrow 107">
            <a:extLst>
              <a:ext uri="{FF2B5EF4-FFF2-40B4-BE49-F238E27FC236}">
                <a16:creationId xmlns:a16="http://schemas.microsoft.com/office/drawing/2014/main" id="{0EAAAF9C-CD6E-1D43-B990-F781EB91FA16}"/>
              </a:ext>
            </a:extLst>
          </p:cNvPr>
          <p:cNvSpPr/>
          <p:nvPr/>
        </p:nvSpPr>
        <p:spPr>
          <a:xfrm rot="5400000">
            <a:off x="7104894" y="3975456"/>
            <a:ext cx="1596288" cy="2244210"/>
          </a:xfrm>
          <a:prstGeom prst="leftUpArrow">
            <a:avLst>
              <a:gd name="adj1" fmla="val 25000"/>
              <a:gd name="adj2" fmla="val 23717"/>
              <a:gd name="adj3" fmla="val 2688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064B83-1F72-7946-B3FD-DBD9F4DC4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54" y="5075844"/>
            <a:ext cx="2488623" cy="12642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2B0280C-578A-8840-8305-BFC9DBA7A4A0}"/>
              </a:ext>
            </a:extLst>
          </p:cNvPr>
          <p:cNvSpPr/>
          <p:nvPr/>
        </p:nvSpPr>
        <p:spPr>
          <a:xfrm>
            <a:off x="2952997" y="4499691"/>
            <a:ext cx="572313" cy="57615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214E-2FCA-114A-A0B2-03CB2BC8F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933" y="2647794"/>
            <a:ext cx="914227" cy="914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97A6-C8F4-724A-8A8E-D64A264E1C10}"/>
              </a:ext>
            </a:extLst>
          </p:cNvPr>
          <p:cNvSpPr txBox="1"/>
          <p:nvPr/>
        </p:nvSpPr>
        <p:spPr>
          <a:xfrm>
            <a:off x="6950668" y="333608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E2A17D-0B87-F446-AB5F-054A10A97946}"/>
              </a:ext>
            </a:extLst>
          </p:cNvPr>
          <p:cNvSpPr/>
          <p:nvPr/>
        </p:nvSpPr>
        <p:spPr>
          <a:xfrm>
            <a:off x="1373493" y="1918432"/>
            <a:ext cx="3930009" cy="288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26033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6642308" y="5896074"/>
            <a:ext cx="4059188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with 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595309" y="5896073"/>
            <a:ext cx="394819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in a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Approach Comparison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0C682-65D6-9C4F-9653-EADD294DE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1770"/>
              </p:ext>
            </p:extLst>
          </p:nvPr>
        </p:nvGraphicFramePr>
        <p:xfrm>
          <a:off x="1751012" y="1718733"/>
          <a:ext cx="8125884" cy="44500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4942">
                  <a:extLst>
                    <a:ext uri="{9D8B030D-6E8A-4147-A177-3AD203B41FA5}">
                      <a16:colId xmlns:a16="http://schemas.microsoft.com/office/drawing/2014/main" val="7411798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814408069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val="270797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Client-Side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6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execution (within browser)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Debugging? </a:t>
                      </a:r>
                      <a:r>
                        <a:rPr lang="en-US" dirty="0">
                          <a:hlinkClick r:id="rId3"/>
                        </a:rPr>
                        <a:t>https://bit.ly/2OMUiz0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Startup timing is faster.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full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every .NET API and library which runs with ASP.NET Core.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also with old browsers that don’t support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, like Internet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Longer startup timings (load .NET Framework &amp; Assemblies)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Slower execution due to required constant connection with the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2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988</Words>
  <Application>Microsoft Macintosh PowerPoint</Application>
  <PresentationFormat>Custom</PresentationFormat>
  <Paragraphs>258</Paragraphs>
  <Slides>32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Corbel</vt:lpstr>
      <vt:lpstr>Lucida Console</vt:lpstr>
      <vt:lpstr>Segoe UI</vt:lpstr>
      <vt:lpstr>Segoe UI Semibold</vt:lpstr>
      <vt:lpstr>Digital Blue Tunnel 16x9</vt:lpstr>
      <vt:lpstr>Developing Full Stack Solutions with C# and ASP.NET Core 3.0</vt:lpstr>
      <vt:lpstr>PowerPoint Presentation</vt:lpstr>
      <vt:lpstr>.NET Core 3.0: A full stack solution </vt:lpstr>
      <vt:lpstr>Demo Logical Architecture</vt:lpstr>
      <vt:lpstr>New .NET Core 3.0 Features</vt:lpstr>
      <vt:lpstr>Let’s start with Blazor</vt:lpstr>
      <vt:lpstr>Blazor</vt:lpstr>
      <vt:lpstr>Blazor on client or server </vt:lpstr>
      <vt:lpstr>Blazor Approach Comparison </vt:lpstr>
      <vt:lpstr>WebAssembly.org</vt:lpstr>
      <vt:lpstr>WebAssembly Working Group https://bit.ly/32yDOCP </vt:lpstr>
      <vt:lpstr>WebAssembly Compatibility </vt:lpstr>
      <vt:lpstr>How WebAssembly Works </vt:lpstr>
      <vt:lpstr>Machine Configuration To Run Blazor  (as of 8/11/2019)</vt:lpstr>
      <vt:lpstr>Confirm SDK Installation </vt:lpstr>
      <vt:lpstr>Demo</vt:lpstr>
      <vt:lpstr>Worker Services</vt:lpstr>
      <vt:lpstr>Worker services</vt:lpstr>
      <vt:lpstr>Demo</vt:lpstr>
      <vt:lpstr>gRPC</vt:lpstr>
      <vt:lpstr>What is gRPC </vt:lpstr>
      <vt:lpstr>gRPC Important Concepts </vt:lpstr>
      <vt:lpstr>Protobuf ---&gt; C#</vt:lpstr>
      <vt:lpstr>Demo: Order Management App</vt:lpstr>
      <vt:lpstr>Let’s build an order management app! </vt:lpstr>
      <vt:lpstr>Demo</vt:lpstr>
      <vt:lpstr>Also new in ASP.NET Core 3.0 </vt:lpstr>
      <vt:lpstr>.net Core 3.0 Schedule </vt:lpstr>
      <vt:lpstr>References </vt:lpstr>
      <vt:lpstr>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2019-08-12T22:19:00Z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